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8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  <p:sldMasterId id="2147483692" r:id="rId3"/>
    <p:sldMasterId id="2147483704" r:id="rId4"/>
    <p:sldMasterId id="2147483716" r:id="rId5"/>
    <p:sldMasterId id="2147483728" r:id="rId6"/>
    <p:sldMasterId id="2147483740" r:id="rId7"/>
    <p:sldMasterId id="2147483752" r:id="rId8"/>
    <p:sldMasterId id="2147483764" r:id="rId9"/>
  </p:sldMasterIdLst>
  <p:notesMasterIdLst>
    <p:notesMasterId r:id="rId33"/>
  </p:notesMasterIdLst>
  <p:sldIdLst>
    <p:sldId id="278" r:id="rId10"/>
    <p:sldId id="306" r:id="rId11"/>
    <p:sldId id="308" r:id="rId12"/>
    <p:sldId id="298" r:id="rId13"/>
    <p:sldId id="322" r:id="rId14"/>
    <p:sldId id="311" r:id="rId15"/>
    <p:sldId id="329" r:id="rId16"/>
    <p:sldId id="330" r:id="rId17"/>
    <p:sldId id="331" r:id="rId18"/>
    <p:sldId id="315" r:id="rId19"/>
    <p:sldId id="276" r:id="rId20"/>
    <p:sldId id="325" r:id="rId21"/>
    <p:sldId id="317" r:id="rId22"/>
    <p:sldId id="323" r:id="rId23"/>
    <p:sldId id="324" r:id="rId24"/>
    <p:sldId id="318" r:id="rId25"/>
    <p:sldId id="332" r:id="rId26"/>
    <p:sldId id="328" r:id="rId27"/>
    <p:sldId id="326" r:id="rId28"/>
    <p:sldId id="327" r:id="rId29"/>
    <p:sldId id="319" r:id="rId30"/>
    <p:sldId id="320" r:id="rId31"/>
    <p:sldId id="333" r:id="rId32"/>
  </p:sldIdLst>
  <p:sldSz cx="9144000" cy="6858000" type="screen4x3"/>
  <p:notesSz cx="7010400" cy="92964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227" autoAdjust="0"/>
  </p:normalViewPr>
  <p:slideViewPr>
    <p:cSldViewPr>
      <p:cViewPr>
        <p:scale>
          <a:sx n="60" d="100"/>
          <a:sy n="60" d="100"/>
        </p:scale>
        <p:origin x="-145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Varmblods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'Ark1'!$A$2:$A$12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'Ark1'!$B$2:$B$12</c:f>
              <c:numCache>
                <c:formatCode>#,##0</c:formatCode>
                <c:ptCount val="11"/>
                <c:pt idx="0">
                  <c:v>88985000</c:v>
                </c:pt>
                <c:pt idx="1">
                  <c:v>98486000</c:v>
                </c:pt>
                <c:pt idx="2">
                  <c:v>113591000</c:v>
                </c:pt>
                <c:pt idx="3">
                  <c:v>115305000</c:v>
                </c:pt>
                <c:pt idx="4">
                  <c:v>125049000</c:v>
                </c:pt>
                <c:pt idx="5">
                  <c:v>138747000</c:v>
                </c:pt>
                <c:pt idx="6">
                  <c:v>155156000</c:v>
                </c:pt>
                <c:pt idx="7">
                  <c:v>155707000</c:v>
                </c:pt>
                <c:pt idx="8">
                  <c:v>156325000</c:v>
                </c:pt>
                <c:pt idx="9">
                  <c:v>147316000</c:v>
                </c:pt>
                <c:pt idx="10">
                  <c:v>151043000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Kaldblods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'Ark1'!$A$2:$A$12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'Ark1'!$C$2:$C$12</c:f>
              <c:numCache>
                <c:formatCode>#,##0</c:formatCode>
                <c:ptCount val="11"/>
                <c:pt idx="0">
                  <c:v>71190000</c:v>
                </c:pt>
                <c:pt idx="1">
                  <c:v>75962000</c:v>
                </c:pt>
                <c:pt idx="2">
                  <c:v>85018000</c:v>
                </c:pt>
                <c:pt idx="3">
                  <c:v>87636000</c:v>
                </c:pt>
                <c:pt idx="4">
                  <c:v>88417000</c:v>
                </c:pt>
                <c:pt idx="5">
                  <c:v>97109000</c:v>
                </c:pt>
                <c:pt idx="6">
                  <c:v>101065000</c:v>
                </c:pt>
                <c:pt idx="7">
                  <c:v>99864000</c:v>
                </c:pt>
                <c:pt idx="8">
                  <c:v>99354000</c:v>
                </c:pt>
                <c:pt idx="9">
                  <c:v>97838000</c:v>
                </c:pt>
                <c:pt idx="10">
                  <c:v>100212000</c:v>
                </c:pt>
              </c:numCache>
            </c:numRef>
          </c:val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Totalt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800" b="1"/>
                      <a:t>160 175 000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'Ark1'!$A$2:$A$12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'Ark1'!$D$2:$D$12</c:f>
              <c:numCache>
                <c:formatCode>#,##0</c:formatCode>
                <c:ptCount val="11"/>
                <c:pt idx="0">
                  <c:v>160175000</c:v>
                </c:pt>
                <c:pt idx="1">
                  <c:v>174448000</c:v>
                </c:pt>
                <c:pt idx="2">
                  <c:v>198609000</c:v>
                </c:pt>
                <c:pt idx="3">
                  <c:v>202941000</c:v>
                </c:pt>
                <c:pt idx="4">
                  <c:v>213466000</c:v>
                </c:pt>
                <c:pt idx="5">
                  <c:v>235856000</c:v>
                </c:pt>
                <c:pt idx="6">
                  <c:v>256221000</c:v>
                </c:pt>
                <c:pt idx="7">
                  <c:v>255571000</c:v>
                </c:pt>
                <c:pt idx="8">
                  <c:v>255679000</c:v>
                </c:pt>
                <c:pt idx="9">
                  <c:v>245154000</c:v>
                </c:pt>
                <c:pt idx="10">
                  <c:v>251255000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276544"/>
        <c:axId val="149278080"/>
      </c:barChart>
      <c:catAx>
        <c:axId val="149276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nb-NO"/>
          </a:p>
        </c:txPr>
        <c:crossAx val="149278080"/>
        <c:crosses val="autoZero"/>
        <c:auto val="1"/>
        <c:lblAlgn val="ctr"/>
        <c:lblOffset val="100"/>
        <c:noMultiLvlLbl val="0"/>
      </c:catAx>
      <c:valAx>
        <c:axId val="14927808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1492765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Varmblods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'Ark1'!$A$2:$A$12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'Ark1'!$B$2:$B$12</c:f>
              <c:numCache>
                <c:formatCode>#,##0</c:formatCode>
                <c:ptCount val="11"/>
                <c:pt idx="0">
                  <c:v>29800</c:v>
                </c:pt>
                <c:pt idx="1">
                  <c:v>32557</c:v>
                </c:pt>
                <c:pt idx="2">
                  <c:v>35287</c:v>
                </c:pt>
                <c:pt idx="3">
                  <c:v>34803</c:v>
                </c:pt>
                <c:pt idx="4">
                  <c:v>37361</c:v>
                </c:pt>
                <c:pt idx="5">
                  <c:v>38487</c:v>
                </c:pt>
                <c:pt idx="6">
                  <c:v>40248</c:v>
                </c:pt>
                <c:pt idx="7">
                  <c:v>40570</c:v>
                </c:pt>
                <c:pt idx="8">
                  <c:v>41009</c:v>
                </c:pt>
                <c:pt idx="9">
                  <c:v>39537</c:v>
                </c:pt>
                <c:pt idx="10">
                  <c:v>42190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Kaldblods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rgbClr val="0070C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'Ark1'!$A$2:$A$12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'Ark1'!$C$2:$C$12</c:f>
              <c:numCache>
                <c:formatCode>#,##0</c:formatCode>
                <c:ptCount val="11"/>
                <c:pt idx="0">
                  <c:v>31020</c:v>
                </c:pt>
                <c:pt idx="1">
                  <c:v>32338</c:v>
                </c:pt>
                <c:pt idx="2">
                  <c:v>35557</c:v>
                </c:pt>
                <c:pt idx="3">
                  <c:v>36883</c:v>
                </c:pt>
                <c:pt idx="4">
                  <c:v>39366</c:v>
                </c:pt>
                <c:pt idx="5">
                  <c:v>43527</c:v>
                </c:pt>
                <c:pt idx="6">
                  <c:v>45813</c:v>
                </c:pt>
                <c:pt idx="7">
                  <c:v>44234</c:v>
                </c:pt>
                <c:pt idx="8">
                  <c:v>44693</c:v>
                </c:pt>
                <c:pt idx="9">
                  <c:v>43775</c:v>
                </c:pt>
                <c:pt idx="10">
                  <c:v>46138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726976"/>
        <c:axId val="155728512"/>
      </c:barChart>
      <c:catAx>
        <c:axId val="155726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nb-NO"/>
          </a:p>
        </c:txPr>
        <c:crossAx val="155728512"/>
        <c:crosses val="autoZero"/>
        <c:auto val="1"/>
        <c:lblAlgn val="ctr"/>
        <c:lblOffset val="100"/>
        <c:noMultiLvlLbl val="0"/>
      </c:catAx>
      <c:valAx>
        <c:axId val="15572851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nb-NO"/>
          </a:p>
        </c:txPr>
        <c:crossAx val="1557269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Utland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'Ark1'!$A$2:$A$6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'Ark1'!$B$2:$B$6</c:f>
              <c:numCache>
                <c:formatCode>#,##0</c:formatCode>
                <c:ptCount val="5"/>
                <c:pt idx="0">
                  <c:v>1868156</c:v>
                </c:pt>
                <c:pt idx="1">
                  <c:v>2463778</c:v>
                </c:pt>
                <c:pt idx="2">
                  <c:v>2672270</c:v>
                </c:pt>
                <c:pt idx="3">
                  <c:v>2770085</c:v>
                </c:pt>
                <c:pt idx="4">
                  <c:v>3631098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Norge</c:v>
                </c:pt>
              </c:strCache>
            </c:strRef>
          </c:tx>
          <c:invertIfNegative val="0"/>
          <c:cat>
            <c:numRef>
              <c:f>'Ark1'!$A$2:$A$6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'Ark1'!$C$2:$C$6</c:f>
              <c:numCache>
                <c:formatCode>#,##0</c:formatCode>
                <c:ptCount val="5"/>
                <c:pt idx="0">
                  <c:v>22961362</c:v>
                </c:pt>
                <c:pt idx="1">
                  <c:v>26189871</c:v>
                </c:pt>
                <c:pt idx="2">
                  <c:v>26989754</c:v>
                </c:pt>
                <c:pt idx="3">
                  <c:v>27380150</c:v>
                </c:pt>
                <c:pt idx="4">
                  <c:v>28039864</c:v>
                </c:pt>
              </c:numCache>
            </c:numRef>
          </c:val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Totalt</c:v>
                </c:pt>
              </c:strCache>
            </c:strRef>
          </c:tx>
          <c:invertIfNegative val="0"/>
          <c:cat>
            <c:numRef>
              <c:f>'Ark1'!$A$2:$A$6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'Ark1'!$D$2:$D$6</c:f>
              <c:numCache>
                <c:formatCode>#,##0</c:formatCode>
                <c:ptCount val="5"/>
                <c:pt idx="0">
                  <c:v>24810468</c:v>
                </c:pt>
                <c:pt idx="1">
                  <c:v>28645649</c:v>
                </c:pt>
                <c:pt idx="2">
                  <c:v>29660224</c:v>
                </c:pt>
                <c:pt idx="3">
                  <c:v>30150235</c:v>
                </c:pt>
                <c:pt idx="4">
                  <c:v>31670962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0657152"/>
        <c:axId val="220658688"/>
      </c:barChart>
      <c:catAx>
        <c:axId val="220657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0658688"/>
        <c:crosses val="autoZero"/>
        <c:auto val="1"/>
        <c:lblAlgn val="ctr"/>
        <c:lblOffset val="100"/>
        <c:noMultiLvlLbl val="0"/>
      </c:catAx>
      <c:valAx>
        <c:axId val="22065868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nb-NO"/>
          </a:p>
        </c:txPr>
        <c:crossAx val="220657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992198891805189E-2"/>
          <c:y val="3.0480493301412136E-2"/>
          <c:w val="0.84195659570331494"/>
          <c:h val="0.8701735309853598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Varm</c:v>
                </c:pt>
              </c:strCache>
            </c:strRef>
          </c:tx>
          <c:invertIfNegative val="0"/>
          <c:dLbls>
            <c:txPr>
              <a:bodyPr anchor="b" anchorCtr="1"/>
              <a:lstStyle/>
              <a:p>
                <a:pPr>
                  <a:defRPr sz="900"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'Ark1'!$A$2:$A$23</c:f>
              <c:numCache>
                <c:formatCode>General</c:formatCode>
                <c:ptCount val="22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</c:numCache>
            </c:numRef>
          </c:cat>
          <c:val>
            <c:numRef>
              <c:f>'Ark1'!$B$2:$B$23</c:f>
              <c:numCache>
                <c:formatCode>General</c:formatCode>
                <c:ptCount val="22"/>
                <c:pt idx="0" formatCode="#,##0">
                  <c:v>1028</c:v>
                </c:pt>
                <c:pt idx="1">
                  <c:v>960</c:v>
                </c:pt>
                <c:pt idx="2">
                  <c:v>806</c:v>
                </c:pt>
                <c:pt idx="3">
                  <c:v>775</c:v>
                </c:pt>
                <c:pt idx="4">
                  <c:v>754</c:v>
                </c:pt>
                <c:pt idx="5">
                  <c:v>814</c:v>
                </c:pt>
                <c:pt idx="6">
                  <c:v>889</c:v>
                </c:pt>
                <c:pt idx="7">
                  <c:v>880</c:v>
                </c:pt>
                <c:pt idx="8">
                  <c:v>858</c:v>
                </c:pt>
                <c:pt idx="9">
                  <c:v>928</c:v>
                </c:pt>
                <c:pt idx="10">
                  <c:v>876</c:v>
                </c:pt>
                <c:pt idx="11">
                  <c:v>824</c:v>
                </c:pt>
                <c:pt idx="12">
                  <c:v>738</c:v>
                </c:pt>
                <c:pt idx="13">
                  <c:v>699</c:v>
                </c:pt>
                <c:pt idx="14">
                  <c:v>744</c:v>
                </c:pt>
                <c:pt idx="15">
                  <c:v>791</c:v>
                </c:pt>
                <c:pt idx="16">
                  <c:v>866</c:v>
                </c:pt>
                <c:pt idx="17">
                  <c:v>847</c:v>
                </c:pt>
                <c:pt idx="18">
                  <c:v>817</c:v>
                </c:pt>
                <c:pt idx="19">
                  <c:v>708</c:v>
                </c:pt>
                <c:pt idx="20">
                  <c:v>633</c:v>
                </c:pt>
                <c:pt idx="21">
                  <c:v>585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Kald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900" b="1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'Ark1'!$A$2:$A$23</c:f>
              <c:numCache>
                <c:formatCode>General</c:formatCode>
                <c:ptCount val="22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</c:numCache>
            </c:numRef>
          </c:cat>
          <c:val>
            <c:numRef>
              <c:f>'Ark1'!$C$2:$C$23</c:f>
              <c:numCache>
                <c:formatCode>#,##0</c:formatCode>
                <c:ptCount val="22"/>
                <c:pt idx="0">
                  <c:v>1247</c:v>
                </c:pt>
                <c:pt idx="1">
                  <c:v>1221</c:v>
                </c:pt>
                <c:pt idx="2">
                  <c:v>1063</c:v>
                </c:pt>
                <c:pt idx="3" formatCode="General">
                  <c:v>961</c:v>
                </c:pt>
                <c:pt idx="4" formatCode="General">
                  <c:v>927</c:v>
                </c:pt>
                <c:pt idx="5">
                  <c:v>1017</c:v>
                </c:pt>
                <c:pt idx="6">
                  <c:v>1097</c:v>
                </c:pt>
                <c:pt idx="7">
                  <c:v>1093</c:v>
                </c:pt>
                <c:pt idx="8">
                  <c:v>1072</c:v>
                </c:pt>
                <c:pt idx="9">
                  <c:v>1235</c:v>
                </c:pt>
                <c:pt idx="10">
                  <c:v>1065</c:v>
                </c:pt>
                <c:pt idx="11" formatCode="General">
                  <c:v>985</c:v>
                </c:pt>
                <c:pt idx="12" formatCode="General">
                  <c:v>856</c:v>
                </c:pt>
                <c:pt idx="13" formatCode="General">
                  <c:v>825</c:v>
                </c:pt>
                <c:pt idx="14" formatCode="General">
                  <c:v>806</c:v>
                </c:pt>
                <c:pt idx="15" formatCode="General">
                  <c:v>840</c:v>
                </c:pt>
                <c:pt idx="16" formatCode="General">
                  <c:v>908</c:v>
                </c:pt>
                <c:pt idx="17" formatCode="General">
                  <c:v>937</c:v>
                </c:pt>
                <c:pt idx="18" formatCode="General">
                  <c:v>838</c:v>
                </c:pt>
                <c:pt idx="19" formatCode="General">
                  <c:v>808</c:v>
                </c:pt>
                <c:pt idx="20" formatCode="General">
                  <c:v>731</c:v>
                </c:pt>
                <c:pt idx="21" formatCode="General">
                  <c:v>643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2047488"/>
        <c:axId val="202049024"/>
        <c:axId val="234252480"/>
      </c:bar3DChart>
      <c:catAx>
        <c:axId val="202047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202049024"/>
        <c:crosses val="autoZero"/>
        <c:auto val="1"/>
        <c:lblAlgn val="ctr"/>
        <c:lblOffset val="100"/>
        <c:noMultiLvlLbl val="0"/>
      </c:catAx>
      <c:valAx>
        <c:axId val="20204902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202047488"/>
        <c:crosses val="autoZero"/>
        <c:crossBetween val="between"/>
      </c:valAx>
      <c:serAx>
        <c:axId val="234252480"/>
        <c:scaling>
          <c:orientation val="minMax"/>
        </c:scaling>
        <c:delete val="1"/>
        <c:axPos val="b"/>
        <c:majorTickMark val="out"/>
        <c:minorTickMark val="none"/>
        <c:tickLblPos val="nextTo"/>
        <c:crossAx val="202049024"/>
        <c:crosses val="autoZero"/>
      </c:ser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0.88499</cdr:x>
      <cdr:y>0.01513</cdr:y>
    </cdr:from>
    <cdr:to>
      <cdr:x>0.98999</cdr:x>
      <cdr:y>0.10162</cdr:y>
    </cdr:to>
    <cdr:sp macro="" textlink="">
      <cdr:nvSpPr>
        <cdr:cNvPr id="2" name="TekstSylinder 2"/>
        <cdr:cNvSpPr txBox="1"/>
      </cdr:nvSpPr>
      <cdr:spPr>
        <a:xfrm xmlns:a="http://schemas.openxmlformats.org/drawingml/2006/main">
          <a:off x="7283152" y="69999"/>
          <a:ext cx="864096" cy="40011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b-NO" sz="2000" b="1" dirty="0" smtClean="0">
              <a:solidFill>
                <a:srgbClr val="FF0000"/>
              </a:solidFill>
            </a:rPr>
            <a:t>Krise?</a:t>
          </a:r>
          <a:endParaRPr lang="nb-NO" sz="20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0.82375</cdr:x>
      <cdr:y>0.10853</cdr:y>
    </cdr:from>
    <cdr:to>
      <cdr:x>0.87624</cdr:x>
      <cdr:y>0.17079</cdr:y>
    </cdr:to>
    <cdr:cxnSp macro="">
      <cdr:nvCxnSpPr>
        <cdr:cNvPr id="3" name="Rett pil 2"/>
        <cdr:cNvCxnSpPr/>
      </cdr:nvCxnSpPr>
      <cdr:spPr>
        <a:xfrm xmlns:a="http://schemas.openxmlformats.org/drawingml/2006/main" flipH="1">
          <a:off x="6779096" y="502047"/>
          <a:ext cx="432048" cy="28803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0.82375</cdr:x>
      <cdr:y>0.0774</cdr:y>
    </cdr:from>
    <cdr:to>
      <cdr:x>0.88499</cdr:x>
      <cdr:y>0.18636</cdr:y>
    </cdr:to>
    <cdr:cxnSp macro="">
      <cdr:nvCxnSpPr>
        <cdr:cNvPr id="2" name="Rett pil 1"/>
        <cdr:cNvCxnSpPr/>
      </cdr:nvCxnSpPr>
      <cdr:spPr>
        <a:xfrm xmlns:a="http://schemas.openxmlformats.org/drawingml/2006/main" flipH="1" flipV="1">
          <a:off x="6779096" y="358032"/>
          <a:ext cx="504056" cy="50405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0.89374</cdr:x>
      <cdr:y>0.0307</cdr:y>
    </cdr:from>
    <cdr:to>
      <cdr:x>0.98124</cdr:x>
      <cdr:y>0.25025</cdr:y>
    </cdr:to>
    <cdr:sp macro="" textlink="">
      <cdr:nvSpPr>
        <cdr:cNvPr id="4" name="TekstSylinder 2"/>
        <cdr:cNvSpPr txBox="1"/>
      </cdr:nvSpPr>
      <cdr:spPr>
        <a:xfrm xmlns:a="http://schemas.openxmlformats.org/drawingml/2006/main">
          <a:off x="7355160" y="142007"/>
          <a:ext cx="720080" cy="101566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nb-NO" sz="2000" b="1" dirty="0" smtClean="0">
              <a:solidFill>
                <a:srgbClr val="FF0000"/>
              </a:solidFill>
            </a:rPr>
            <a:t>All time </a:t>
          </a:r>
          <a:r>
            <a:rPr lang="nb-NO" sz="2000" b="1" dirty="0" err="1" smtClean="0">
              <a:solidFill>
                <a:srgbClr val="FF0000"/>
              </a:solidFill>
            </a:rPr>
            <a:t>high</a:t>
          </a:r>
          <a:endParaRPr lang="nb-NO" sz="2000" b="1" dirty="0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0.73095</cdr:x>
      <cdr:y>0.1125</cdr:y>
    </cdr:from>
    <cdr:to>
      <cdr:x>0.98893</cdr:x>
      <cdr:y>0.18196</cdr:y>
    </cdr:to>
    <cdr:sp macro="" textlink="">
      <cdr:nvSpPr>
        <cdr:cNvPr id="4" name="TekstSylinder 2"/>
        <cdr:cNvSpPr txBox="1"/>
      </cdr:nvSpPr>
      <cdr:spPr>
        <a:xfrm xmlns:a="http://schemas.openxmlformats.org/drawingml/2006/main">
          <a:off x="6120680" y="648072"/>
          <a:ext cx="2160226" cy="40013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b-NO" sz="2000" b="1" dirty="0" smtClean="0">
              <a:solidFill>
                <a:srgbClr val="FF0000"/>
              </a:solidFill>
            </a:rPr>
            <a:t>OBS: Krise på vei!</a:t>
          </a:r>
          <a:endParaRPr lang="nb-NO" sz="20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0.84274</cdr:x>
      <cdr:y>0.2</cdr:y>
    </cdr:from>
    <cdr:to>
      <cdr:x>0.92873</cdr:x>
      <cdr:y>0.4125</cdr:y>
    </cdr:to>
    <cdr:cxnSp macro="">
      <cdr:nvCxnSpPr>
        <cdr:cNvPr id="5" name="Rett pil 4"/>
        <cdr:cNvCxnSpPr/>
      </cdr:nvCxnSpPr>
      <cdr:spPr>
        <a:xfrm xmlns:a="http://schemas.openxmlformats.org/drawingml/2006/main" flipH="1">
          <a:off x="7056784" y="1152128"/>
          <a:ext cx="720080" cy="122413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28789AB-E17E-4513-9825-B9941AC334AD}" type="datetimeFigureOut">
              <a:rPr lang="nb-NO"/>
              <a:pPr>
                <a:defRPr/>
              </a:pPr>
              <a:t>25.04.2014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C7CE0B5-818E-4290-A22E-7081DCD043A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31845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1A17-0286-41EA-85D9-46EC88C5912B}" type="slidenum">
              <a:rPr lang="nb-NO" smtClean="0">
                <a:solidFill>
                  <a:prstClr val="black"/>
                </a:solidFill>
              </a:rPr>
              <a:pPr/>
              <a:t>8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941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Plassholder for lysbil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613A46-6A95-4704-ACA6-DCA2966757F4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7CE0B5-818E-4290-A22E-7081DCD043A7}" type="slidenum">
              <a:rPr lang="nb-NO" smtClean="0"/>
              <a:pPr>
                <a:defRPr/>
              </a:pPr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306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F2EB1-DE73-4A4A-9B9E-191EB6DBE620}" type="datetimeFigureOut">
              <a:rPr lang="nb-NO"/>
              <a:pPr>
                <a:defRPr/>
              </a:pPr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DA2B-7504-4B06-B154-5B999E0C5C1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D8B02-B68B-4FA9-8C7B-5C7CE5324379}" type="datetimeFigureOut">
              <a:rPr lang="nb-NO"/>
              <a:pPr>
                <a:defRPr/>
              </a:pPr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486BA-B92E-42A2-A70A-9409E24408B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A69A4-5CE2-4321-8241-BE5FAF016BE1}" type="datetimeFigureOut">
              <a:rPr lang="nb-NO"/>
              <a:pPr>
                <a:defRPr/>
              </a:pPr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08B4E-98EB-48FA-88A5-671CB70118B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387C0-F366-4783-8761-D6AAC218C21D}" type="datetimeFigureOut">
              <a:rPr lang="nb-NO"/>
              <a:pPr>
                <a:defRPr/>
              </a:pPr>
              <a:t>25.04.2014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5A5E9-3FDA-4999-85E8-2031D397F76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/>
          <p:cNvSpPr>
            <a:spLocks noGrp="1"/>
          </p:cNvSpPr>
          <p:nvPr>
            <p:ph type="body" sz="quarter" idx="13"/>
          </p:nvPr>
        </p:nvSpPr>
        <p:spPr>
          <a:xfrm>
            <a:off x="1475656" y="1196752"/>
            <a:ext cx="6121400" cy="338455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9EE4E-E4B2-4DF6-AADA-DF7D6FC11C96}" type="datetimeFigureOut">
              <a:rPr lang="nb-NO"/>
              <a:pPr>
                <a:defRPr/>
              </a:pPr>
              <a:t>25.04.2014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B5DDB-5AAE-48E4-9F7D-3C1DEAC7AB7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0109C-126C-473D-9B1E-7D0633BC69CB}" type="datetimeFigureOut">
              <a:rPr lang="nb-NO"/>
              <a:pPr>
                <a:defRPr/>
              </a:pPr>
              <a:t>25.04.2014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16735-C54A-4405-8172-5861CA42ED0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3"/>
          </p:nvPr>
        </p:nvSpPr>
        <p:spPr>
          <a:xfrm>
            <a:off x="539750" y="1700213"/>
            <a:ext cx="8208963" cy="439261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0BA81-81A8-4758-B5A3-B8406A0E7992}" type="datetimeFigureOut">
              <a:rPr lang="nb-NO"/>
              <a:pPr>
                <a:defRPr/>
              </a:pPr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6B4E0-2E68-42B6-96E4-083AECD4D31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B5DFB-E28E-4FBA-95F1-EDE75A224D83}" type="datetimeFigureOut">
              <a:rPr lang="nb-NO"/>
              <a:pPr>
                <a:defRPr/>
              </a:pPr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C0EAE-9A5A-4B91-B555-256E42A153A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9910F-0D11-4510-878A-2932DDB723C5}" type="datetimeFigureOut">
              <a:rPr lang="nb-NO"/>
              <a:pPr>
                <a:defRPr/>
              </a:pPr>
              <a:t>25.04.2014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8B50F-8457-4EDB-81BD-D7FE2A63667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68E59-DD70-443C-991F-A9E69747030F}" type="datetimeFigureOut">
              <a:rPr lang="nb-NO"/>
              <a:pPr>
                <a:defRPr/>
              </a:pPr>
              <a:t>25.04.2014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EC39C-BE5E-4857-9F05-F21C1374207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nb-NO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25088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99580-F9DB-4DC4-938C-7DFAD69AA8D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EB4A4-2409-4C54-B027-D6593A42E08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4074F-22E4-40FE-99E3-D3B2DCC7DAB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39440-E7D6-404E-A8C0-0C6D7AD1E74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8B8E5-6905-486C-8818-A00D1174388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8E65D-7396-4F13-B43F-3CF523251BB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5A06A-1A3B-4A91-9EF0-731979CC738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1D8CC-42C8-4D41-92A1-A6A0379A452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E4B22-5D31-42B8-B5E6-6C1EF5DB3BD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6A4D1-9416-4A58-B8C1-D2AC0457670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1BDD9-6998-44FE-A300-4B900EC77E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406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5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219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441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56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824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164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083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0180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468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7371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1610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3397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9694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6218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3427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6015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0346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7364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6580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6127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0046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608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5296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3919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8764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0034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6927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6191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4586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3035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766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4830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6604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055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8465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6883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6472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853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5154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1691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818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3403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741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516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2456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8057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6954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31012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7111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902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63827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62849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3661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7826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00655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3975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32340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49130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5167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9714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0283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2801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4170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61011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25.04.2014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59025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nb-NO" smtClean="0"/>
              <a:t>Klikk for å redigere undertittelstil i malen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B035-0F1F-44C8-A780-EEB3AEE9A717}" type="datetime1">
              <a:rPr lang="nb-NO" smtClean="0">
                <a:solidFill>
                  <a:prstClr val="white">
                    <a:tint val="95000"/>
                  </a:prstClr>
                </a:solidFill>
              </a:rPr>
              <a:pPr/>
              <a:t>26.04.2014</a:t>
            </a:fld>
            <a:endParaRPr lang="nb-NO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nb-NO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Rektangel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6264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8892-36AE-4155-B068-D2FBD06F28F3}" type="datetime1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26.04.2014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4875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ktangel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A029D-6FA3-4709-B356-B3D40A0891FE}" type="datetime1">
              <a:rPr lang="nb-NO" smtClean="0">
                <a:solidFill>
                  <a:prstClr val="white">
                    <a:tint val="95000"/>
                  </a:prstClr>
                </a:solidFill>
              </a:rPr>
              <a:pPr/>
              <a:t>26.04.2014</a:t>
            </a:fld>
            <a:endParaRPr lang="nb-NO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nb-NO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17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A043-3293-4EDB-8315-619C76FA5A36}" type="datetime1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26.04.2014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1585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7F-C345-4E7A-A7CD-81EDFC2AA85F}" type="datetime1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26.04.2014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76452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BE8C-938B-4A6C-8593-1218E9DC9A3D}" type="datetime1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26.04.2014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2229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6F5E2-4B77-4178-B4FC-6C81DE0D9184}" type="datetime1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26.04.2014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63681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0D82-9552-4293-8A97-D74532BAF368}" type="datetime1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26.04.2014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Rektangel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ktangel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10989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nb-NO" smtClean="0"/>
              <a:t>Klikk ikonet for å legge til et bilde</a:t>
            </a:r>
            <a:endParaRPr kumimoji="0"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6D82C20-98A9-45C2-AE9B-74C2C4904614}" type="datetime1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26.04.2014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ktangel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nb-NO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9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99CFD-846B-44BC-B657-21156653CF29}" type="datetime1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26.04.2014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4596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ktangel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6A269-928C-4FC2-9FBB-8A140B961358}" type="datetime1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26.04.2014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24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D2DD06-96E4-4E66-8CF0-ABDED6505923}" type="datetimeFigureOut">
              <a:rPr lang="nb-NO"/>
              <a:pPr>
                <a:defRPr/>
              </a:pPr>
              <a:t>25.04.2014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38046E-3A2C-4638-9DF1-39133967A1B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pic>
        <p:nvPicPr>
          <p:cNvPr id="1031" name="Picture 2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8286750" y="142875"/>
            <a:ext cx="606425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Rett linje 7"/>
          <p:cNvCxnSpPr/>
          <p:nvPr userDrawn="1"/>
        </p:nvCxnSpPr>
        <p:spPr>
          <a:xfrm>
            <a:off x="1258888" y="908050"/>
            <a:ext cx="657225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9" r:id="rId2"/>
    <p:sldLayoutId id="2147483678" r:id="rId3"/>
    <p:sldLayoutId id="2147483677" r:id="rId4"/>
    <p:sldLayoutId id="2147483676" r:id="rId5"/>
    <p:sldLayoutId id="2147483675" r:id="rId6"/>
    <p:sldLayoutId id="2147483674" r:id="rId7"/>
    <p:sldLayoutId id="2147483673" r:id="rId8"/>
    <p:sldLayoutId id="2147483672" r:id="rId9"/>
    <p:sldLayoutId id="2147483671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alphaModFix amt="37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49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41CBE0C8-8949-40D3-A42A-FB918976EA5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1" r:id="rId1"/>
    <p:sldLayoutId id="2147483690" r:id="rId2"/>
    <p:sldLayoutId id="2147483689" r:id="rId3"/>
    <p:sldLayoutId id="2147483688" r:id="rId4"/>
    <p:sldLayoutId id="2147483687" r:id="rId5"/>
    <p:sldLayoutId id="2147483686" r:id="rId6"/>
    <p:sldLayoutId id="2147483685" r:id="rId7"/>
    <p:sldLayoutId id="2147483684" r:id="rId8"/>
    <p:sldLayoutId id="2147483683" r:id="rId9"/>
    <p:sldLayoutId id="2147483682" r:id="rId10"/>
    <p:sldLayoutId id="214748368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25.04.2014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02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25.04.2014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88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25.04.2014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374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25.04.2014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187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25.04.2014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823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B78A35D-AB94-4BE5-95B3-44B3EEEDF3F1}" type="datetimeFigureOut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25.04.2014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BDE30AA-D0AB-46CE-B7F4-50064534C551}" type="slidenum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8388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ktangel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  <a:p>
            <a:pPr lvl="1" eaLnBrk="1" latinLnBrk="0" hangingPunct="1"/>
            <a:r>
              <a:rPr kumimoji="0" lang="nb-NO" smtClean="0"/>
              <a:t>Andre nivå</a:t>
            </a:r>
          </a:p>
          <a:p>
            <a:pPr lvl="2" eaLnBrk="1" latinLnBrk="0" hangingPunct="1"/>
            <a:r>
              <a:rPr kumimoji="0" lang="nb-NO" smtClean="0"/>
              <a:t>Tredje nivå</a:t>
            </a:r>
          </a:p>
          <a:p>
            <a:pPr lvl="3" eaLnBrk="1" latinLnBrk="0" hangingPunct="1"/>
            <a:r>
              <a:rPr kumimoji="0" lang="nb-NO" smtClean="0"/>
              <a:t>Fjerde nivå</a:t>
            </a:r>
          </a:p>
          <a:p>
            <a:pPr lvl="4" eaLnBrk="1" latinLnBrk="0" hangingPunct="1"/>
            <a:r>
              <a:rPr kumimoji="0"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514926C-351C-46A1-990E-CA237D267716}" type="datetime1">
              <a:rPr lang="nb-NO" smtClean="0">
                <a:solidFill>
                  <a:prstClr val="black">
                    <a:tint val="95000"/>
                  </a:prstClr>
                </a:solidFill>
                <a:latin typeface="Corbe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26.04.2014</a:t>
            </a:fld>
            <a:endParaRPr lang="nb-NO">
              <a:solidFill>
                <a:prstClr val="black">
                  <a:tint val="95000"/>
                </a:prstClr>
              </a:solidFill>
              <a:latin typeface="Corbel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>
              <a:solidFill>
                <a:prstClr val="black">
                  <a:tint val="95000"/>
                </a:prstClr>
              </a:solidFill>
              <a:latin typeface="Corbel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98715D0-28E0-44EE-9C2D-F63B268CAC5F}" type="slidenum">
              <a:rPr lang="nb-NO" smtClean="0">
                <a:solidFill>
                  <a:prstClr val="black">
                    <a:tint val="95000"/>
                  </a:prstClr>
                </a:solidFill>
                <a:latin typeface="Corbe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b-NO">
              <a:solidFill>
                <a:prstClr val="black">
                  <a:tint val="95000"/>
                </a:prst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49655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sz="quarter"/>
          </p:nvPr>
        </p:nvSpPr>
        <p:spPr>
          <a:xfrm>
            <a:off x="755650" y="4437063"/>
            <a:ext cx="7772400" cy="1431925"/>
          </a:xfrm>
        </p:spPr>
        <p:txBody>
          <a:bodyPr/>
          <a:lstStyle/>
          <a:p>
            <a:pPr>
              <a:defRPr/>
            </a:pPr>
            <a:r>
              <a:rPr lang="nb-NO" b="1" smtClean="0">
                <a:solidFill>
                  <a:schemeClr val="tx1"/>
                </a:solidFill>
              </a:rPr>
              <a:t>Sven-Tore Jacobsen</a:t>
            </a:r>
            <a:r>
              <a:rPr lang="nb-NO" smtClean="0">
                <a:solidFill>
                  <a:srgbClr val="161616"/>
                </a:solidFill>
              </a:rPr>
              <a:t/>
            </a:r>
            <a:br>
              <a:rPr lang="nb-NO" smtClean="0">
                <a:solidFill>
                  <a:srgbClr val="161616"/>
                </a:solidFill>
              </a:rPr>
            </a:br>
            <a:r>
              <a:rPr lang="nb-NO" smtClean="0">
                <a:solidFill>
                  <a:schemeClr val="tx1"/>
                </a:solidFill>
              </a:rPr>
              <a:t>DNT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sz="quarter" idx="1"/>
          </p:nvPr>
        </p:nvSpPr>
        <p:spPr>
          <a:xfrm>
            <a:off x="1116013" y="5734050"/>
            <a:ext cx="6400800" cy="671513"/>
          </a:xfrm>
        </p:spPr>
        <p:txBody>
          <a:bodyPr/>
          <a:lstStyle/>
          <a:p>
            <a:pPr>
              <a:defRPr/>
            </a:pPr>
            <a:r>
              <a:rPr lang="nb-NO" dirty="0">
                <a:solidFill>
                  <a:srgbClr val="161616"/>
                </a:solidFill>
              </a:rPr>
              <a:t>G</a:t>
            </a:r>
            <a:r>
              <a:rPr lang="nb-NO" dirty="0" smtClean="0">
                <a:solidFill>
                  <a:srgbClr val="161616"/>
                </a:solidFill>
              </a:rPr>
              <a:t>ardermoen</a:t>
            </a:r>
            <a:r>
              <a:rPr lang="nb-NO" dirty="0" smtClean="0">
                <a:solidFill>
                  <a:srgbClr val="161616"/>
                </a:solidFill>
              </a:rPr>
              <a:t> 26. </a:t>
            </a:r>
            <a:r>
              <a:rPr lang="nb-NO" dirty="0" smtClean="0">
                <a:solidFill>
                  <a:srgbClr val="161616"/>
                </a:solidFill>
              </a:rPr>
              <a:t>april</a:t>
            </a:r>
            <a:r>
              <a:rPr lang="nb-NO" dirty="0" smtClean="0">
                <a:solidFill>
                  <a:srgbClr val="161616"/>
                </a:solidFill>
              </a:rPr>
              <a:t> 2014</a:t>
            </a:r>
            <a:endParaRPr lang="nb-NO" dirty="0" smtClean="0">
              <a:solidFill>
                <a:srgbClr val="161616"/>
              </a:solidFill>
            </a:endParaRPr>
          </a:p>
        </p:txBody>
      </p:sp>
      <p:sp>
        <p:nvSpPr>
          <p:cNvPr id="4" name="Tittel 1"/>
          <p:cNvSpPr>
            <a:spLocks/>
          </p:cNvSpPr>
          <p:nvPr/>
        </p:nvSpPr>
        <p:spPr bwMode="auto">
          <a:xfrm>
            <a:off x="468313" y="0"/>
            <a:ext cx="8218487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nb-NO" sz="6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Sport og avl</a:t>
            </a:r>
            <a:endParaRPr lang="nb-NO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smtClean="0"/>
              <a:t>Utfordringene</a:t>
            </a:r>
            <a:br>
              <a:rPr lang="nb-NO" sz="4000" smtClean="0"/>
            </a:br>
            <a:endParaRPr lang="nb-NO" sz="4000" smtClean="0"/>
          </a:p>
        </p:txBody>
      </p:sp>
      <p:sp>
        <p:nvSpPr>
          <p:cNvPr id="36866" name="Line 4"/>
          <p:cNvSpPr>
            <a:spLocks noChangeShapeType="1"/>
          </p:cNvSpPr>
          <p:nvPr/>
        </p:nvSpPr>
        <p:spPr bwMode="auto">
          <a:xfrm>
            <a:off x="1763713" y="3573463"/>
            <a:ext cx="4895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36867" name="Line 5"/>
          <p:cNvSpPr>
            <a:spLocks noChangeShapeType="1"/>
          </p:cNvSpPr>
          <p:nvPr/>
        </p:nvSpPr>
        <p:spPr bwMode="auto">
          <a:xfrm>
            <a:off x="40671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36868" name="Text Box 7"/>
          <p:cNvSpPr txBox="1">
            <a:spLocks noChangeArrowheads="1"/>
          </p:cNvSpPr>
          <p:nvPr/>
        </p:nvSpPr>
        <p:spPr bwMode="auto">
          <a:xfrm>
            <a:off x="323850" y="3141663"/>
            <a:ext cx="12954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400" b="1"/>
              <a:t>Norsk  </a:t>
            </a:r>
          </a:p>
          <a:p>
            <a:pPr>
              <a:spcBef>
                <a:spcPct val="50000"/>
              </a:spcBef>
            </a:pPr>
            <a:r>
              <a:rPr lang="nb-NO" sz="2400" b="1"/>
              <a:t>fødte</a:t>
            </a:r>
          </a:p>
        </p:txBody>
      </p:sp>
      <p:sp>
        <p:nvSpPr>
          <p:cNvPr id="36869" name="Text Box 8"/>
          <p:cNvSpPr txBox="1">
            <a:spLocks noChangeArrowheads="1"/>
          </p:cNvSpPr>
          <p:nvPr/>
        </p:nvSpPr>
        <p:spPr bwMode="auto">
          <a:xfrm>
            <a:off x="6948488" y="3284538"/>
            <a:ext cx="1727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2400" b="1"/>
              <a:t>Utenlands</a:t>
            </a:r>
          </a:p>
          <a:p>
            <a:r>
              <a:rPr lang="nb-NO" sz="2400" b="1"/>
              <a:t>fødte</a:t>
            </a:r>
          </a:p>
        </p:txBody>
      </p:sp>
      <p:sp>
        <p:nvSpPr>
          <p:cNvPr id="36870" name="Text Box 9"/>
          <p:cNvSpPr txBox="1">
            <a:spLocks noChangeArrowheads="1"/>
          </p:cNvSpPr>
          <p:nvPr/>
        </p:nvSpPr>
        <p:spPr bwMode="auto">
          <a:xfrm>
            <a:off x="3708400" y="1341438"/>
            <a:ext cx="719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000" b="1"/>
              <a:t>Spill</a:t>
            </a:r>
          </a:p>
        </p:txBody>
      </p:sp>
      <p:sp>
        <p:nvSpPr>
          <p:cNvPr id="36871" name="Text Box 10"/>
          <p:cNvSpPr txBox="1">
            <a:spLocks noChangeArrowheads="1"/>
          </p:cNvSpPr>
          <p:nvPr/>
        </p:nvSpPr>
        <p:spPr bwMode="auto">
          <a:xfrm>
            <a:off x="3132138" y="5157788"/>
            <a:ext cx="1871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2400" b="1"/>
              <a:t>Hesteeiere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6.2. Sport og avl</a:t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2" name="Rektangel 1"/>
          <p:cNvSpPr/>
          <p:nvPr/>
        </p:nvSpPr>
        <p:spPr>
          <a:xfrm>
            <a:off x="1403648" y="2132856"/>
            <a:ext cx="59046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600" dirty="0"/>
              <a:t>Vi skal produsere og </a:t>
            </a:r>
            <a:endParaRPr lang="nb-NO" sz="3600" dirty="0" smtClean="0"/>
          </a:p>
          <a:p>
            <a:r>
              <a:rPr lang="nb-NO" sz="3600" dirty="0" smtClean="0"/>
              <a:t>presentere </a:t>
            </a:r>
            <a:r>
              <a:rPr lang="nb-NO" sz="3600" dirty="0"/>
              <a:t>flere travhester i høy internasjonal klasse</a:t>
            </a:r>
          </a:p>
        </p:txBody>
      </p:sp>
    </p:spTree>
    <p:extLst>
      <p:ext uri="{BB962C8B-B14F-4D97-AF65-F5344CB8AC3E}">
        <p14:creationId xmlns:p14="http://schemas.microsoft.com/office/powerpoint/2010/main" val="172496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Kjenner du?</a:t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68610" name="Plassholder for innhold 2"/>
          <p:cNvSpPr>
            <a:spLocks noGrp="1"/>
          </p:cNvSpPr>
          <p:nvPr>
            <p:ph idx="4294967295"/>
          </p:nvPr>
        </p:nvSpPr>
        <p:spPr/>
        <p:txBody>
          <a:bodyPr>
            <a:normAutofit fontScale="62500" lnSpcReduction="20000"/>
          </a:bodyPr>
          <a:lstStyle/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err="1" smtClean="0"/>
              <a:t>Lennem</a:t>
            </a:r>
            <a:r>
              <a:rPr lang="nb-NO" sz="4400" dirty="0" smtClean="0"/>
              <a:t> Silje</a:t>
            </a:r>
            <a:endParaRPr lang="nb-NO" sz="4400" dirty="0" smtClean="0"/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Tekno Odin</a:t>
            </a:r>
            <a:endParaRPr lang="nb-NO" sz="4400" dirty="0" smtClean="0"/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Gylden Balder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Ulsrud Tea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Support </a:t>
            </a:r>
            <a:r>
              <a:rPr lang="nb-NO" sz="4400" dirty="0" err="1" smtClean="0"/>
              <a:t>Justice</a:t>
            </a:r>
            <a:endParaRPr lang="nb-NO" sz="4400" dirty="0" smtClean="0"/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Thai </a:t>
            </a:r>
            <a:r>
              <a:rPr lang="nb-NO" sz="4400" dirty="0" err="1" smtClean="0"/>
              <a:t>Broadway</a:t>
            </a:r>
            <a:r>
              <a:rPr lang="nb-NO" sz="4400" dirty="0" smtClean="0"/>
              <a:t> 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err="1" smtClean="0"/>
              <a:t>Papagayo</a:t>
            </a:r>
            <a:r>
              <a:rPr lang="nb-NO" sz="4400" dirty="0" smtClean="0"/>
              <a:t> E.</a:t>
            </a:r>
            <a:endParaRPr lang="nb-NO" sz="4400" dirty="0" smtClean="0"/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Glad Hall T.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Mr. X.F. Royal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Og………….</a:t>
            </a:r>
          </a:p>
          <a:p>
            <a:pPr marL="0" indent="0" eaLnBrk="1" hangingPunct="1">
              <a:buNone/>
            </a:pPr>
            <a:endParaRPr lang="nb-NO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Hovedområder</a:t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68610" name="Plassholder for innhold 2"/>
          <p:cNvSpPr>
            <a:spLocks noGrp="1"/>
          </p:cNvSpPr>
          <p:nvPr>
            <p:ph idx="4294967295"/>
          </p:nvPr>
        </p:nvSpPr>
        <p:spPr/>
        <p:txBody>
          <a:bodyPr>
            <a:normAutofit fontScale="85000" lnSpcReduction="20000"/>
          </a:bodyPr>
          <a:lstStyle/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Styrke økonomisk inntjening og forutsigbarhet</a:t>
            </a:r>
            <a:endParaRPr lang="nb-NO" sz="4400" dirty="0" smtClean="0"/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Sportsutvikling</a:t>
            </a:r>
            <a:endParaRPr lang="nb-NO" sz="4400" dirty="0" smtClean="0"/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Opplevelser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Rekruttering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Øke kvalitet og kvantitet i avlsarbeidet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Kompetanseutvikling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nb-NO" sz="4400" dirty="0" smtClean="0"/>
              <a:t>Ren sport</a:t>
            </a:r>
          </a:p>
          <a:p>
            <a:pPr marL="0" indent="0" eaLnBrk="1" hangingPunct="1">
              <a:buNone/>
            </a:pPr>
            <a:endParaRPr lang="nb-NO" sz="4400" dirty="0" smtClean="0"/>
          </a:p>
        </p:txBody>
      </p:sp>
    </p:spTree>
    <p:extLst>
      <p:ext uri="{BB962C8B-B14F-4D97-AF65-F5344CB8AC3E}">
        <p14:creationId xmlns:p14="http://schemas.microsoft.com/office/powerpoint/2010/main" val="150148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tel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1. Styrke </a:t>
            </a:r>
            <a:r>
              <a:rPr lang="nb-NO" dirty="0"/>
              <a:t>økonomisk inntjening og forutsigbarhet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68610" name="Plassholder for innhol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b-NO" sz="4400" dirty="0" smtClean="0"/>
              <a:t>Sportsplanen 2015</a:t>
            </a:r>
          </a:p>
          <a:p>
            <a:pPr eaLnBrk="1" hangingPunct="1"/>
            <a:r>
              <a:rPr lang="nb-NO" sz="4400" dirty="0" smtClean="0"/>
              <a:t>Unghest</a:t>
            </a:r>
          </a:p>
          <a:p>
            <a:pPr lvl="1" eaLnBrk="1" hangingPunct="1"/>
            <a:r>
              <a:rPr lang="nb-NO" sz="4000" dirty="0" err="1" smtClean="0"/>
              <a:t>DNT’s</a:t>
            </a:r>
            <a:r>
              <a:rPr lang="nb-NO" sz="4000" dirty="0" smtClean="0"/>
              <a:t> </a:t>
            </a:r>
            <a:r>
              <a:rPr lang="nb-NO" sz="4000" dirty="0" err="1" smtClean="0"/>
              <a:t>Unghestserie</a:t>
            </a:r>
            <a:endParaRPr lang="nb-NO" sz="4000" dirty="0" smtClean="0"/>
          </a:p>
          <a:p>
            <a:pPr lvl="1" eaLnBrk="1" hangingPunct="1"/>
            <a:r>
              <a:rPr lang="nb-NO" sz="4000" dirty="0" smtClean="0"/>
              <a:t>Mønstringsløp</a:t>
            </a:r>
          </a:p>
          <a:p>
            <a:pPr lvl="1" eaLnBrk="1" hangingPunct="1"/>
            <a:endParaRPr lang="nb-NO" sz="4000" dirty="0" smtClean="0"/>
          </a:p>
        </p:txBody>
      </p:sp>
    </p:spTree>
    <p:extLst>
      <p:ext uri="{BB962C8B-B14F-4D97-AF65-F5344CB8AC3E}">
        <p14:creationId xmlns:p14="http://schemas.microsoft.com/office/powerpoint/2010/main" val="1080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Utvikling premier i norsk travsport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3567298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020272" y="4941168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nb-NO" sz="1600" dirty="0" smtClean="0">
                <a:solidFill>
                  <a:prstClr val="black"/>
                </a:solidFill>
                <a:latin typeface="Calibri"/>
              </a:rPr>
              <a:t>2014: 230 000 000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 sz="1600" dirty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nb-NO" sz="1600" dirty="0" smtClean="0">
                <a:solidFill>
                  <a:prstClr val="black"/>
                </a:solidFill>
                <a:latin typeface="Calibri"/>
              </a:rPr>
              <a:t>40/60</a:t>
            </a:r>
            <a:endParaRPr lang="nb-NO" sz="16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180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Innkjørt i varmblodsløp forbeholdt </a:t>
            </a:r>
            <a:br>
              <a:rPr lang="nb-NO" dirty="0" smtClean="0"/>
            </a:br>
            <a:r>
              <a:rPr lang="nb-NO" dirty="0" smtClean="0"/>
              <a:t>kun for norskfødte </a:t>
            </a:r>
            <a:r>
              <a:rPr lang="nb-NO" dirty="0"/>
              <a:t>hester</a:t>
            </a:r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780432"/>
              </p:ext>
            </p:extLst>
          </p:nvPr>
        </p:nvGraphicFramePr>
        <p:xfrm>
          <a:off x="539552" y="1556792"/>
          <a:ext cx="8003232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5400600"/>
                <a:gridCol w="1810544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  År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Innkjørt løp rene                  </a:t>
                      </a:r>
                      <a:r>
                        <a:rPr lang="nb-NO" baseline="0" dirty="0" smtClean="0"/>
                        <a:t>Avlsfremmende løp </a:t>
                      </a:r>
                    </a:p>
                    <a:p>
                      <a:r>
                        <a:rPr lang="nb-NO" baseline="0" dirty="0" smtClean="0"/>
                        <a:t>norskfødte varmblods       som holdes utenom 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Prosent</a:t>
                      </a:r>
                      <a:r>
                        <a:rPr lang="nb-NO" baseline="0" dirty="0" smtClean="0"/>
                        <a:t> av innkjørt for varmblods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  </a:t>
                      </a:r>
                      <a:endParaRPr lang="nb-NO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mtClean="0"/>
                        <a:t>                </a:t>
                      </a:r>
                      <a:endParaRPr lang="nb-N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2008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 smtClean="0"/>
                        <a:t>15 948 000 kr</a:t>
                      </a:r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                  (11,5%)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2009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 smtClean="0"/>
                        <a:t>20 766 500 kr</a:t>
                      </a:r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                  (13,4%)</a:t>
                      </a:r>
                    </a:p>
                  </a:txBody>
                  <a:tcPr/>
                </a:tc>
              </a:tr>
              <a:tr h="349344">
                <a:tc>
                  <a:txBody>
                    <a:bodyPr/>
                    <a:lstStyle/>
                    <a:p>
                      <a:r>
                        <a:rPr lang="nb-NO" dirty="0" smtClean="0"/>
                        <a:t>2010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 smtClean="0"/>
                        <a:t>24 516 500 kr                                     </a:t>
                      </a:r>
                      <a:r>
                        <a:rPr lang="nb-NO" dirty="0" smtClean="0"/>
                        <a:t>9 000 000 kr = 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5,8%       </a:t>
                      </a:r>
                      <a:r>
                        <a:rPr lang="nb-NO" dirty="0" smtClean="0"/>
                        <a:t>(15,7%)</a:t>
                      </a:r>
                      <a:endParaRPr lang="nb-NO" b="1" i="1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2011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 smtClean="0"/>
                        <a:t>29 953 150 kr </a:t>
                      </a:r>
                      <a:r>
                        <a:rPr lang="nb-NO" dirty="0" smtClean="0"/>
                        <a:t>– 16</a:t>
                      </a:r>
                      <a:r>
                        <a:rPr lang="nb-NO" baseline="0" dirty="0" smtClean="0"/>
                        <a:t> 946 000 kr =  13 007 150 kr =   </a:t>
                      </a:r>
                      <a:r>
                        <a:rPr lang="nb-NO" b="1" baseline="0" dirty="0" smtClean="0"/>
                        <a:t>8,2%</a:t>
                      </a:r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7,1%       </a:t>
                      </a:r>
                      <a:r>
                        <a:rPr lang="nb-NO" dirty="0" smtClean="0"/>
                        <a:t>(19,2%)</a:t>
                      </a:r>
                      <a:endParaRPr lang="nb-NO" b="1" i="1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 smtClean="0"/>
                        <a:t>34 361 000 kr </a:t>
                      </a:r>
                      <a:r>
                        <a:rPr lang="nb-NO" dirty="0" smtClean="0"/>
                        <a:t>– 18 127 500  kr =  16 233 500 kr =  </a:t>
                      </a:r>
                      <a:r>
                        <a:rPr lang="nb-NO" b="1" dirty="0" smtClean="0"/>
                        <a:t>11,0%</a:t>
                      </a:r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9,7%       </a:t>
                      </a:r>
                      <a:r>
                        <a:rPr lang="nb-NO" dirty="0" smtClean="0"/>
                        <a:t>(23,3%)</a:t>
                      </a:r>
                      <a:endParaRPr lang="nb-NO" b="1" i="1" u="sng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 smtClean="0"/>
                        <a:t>36 136</a:t>
                      </a:r>
                      <a:r>
                        <a:rPr lang="nb-NO" b="1" baseline="0" dirty="0" smtClean="0"/>
                        <a:t> 000</a:t>
                      </a:r>
                      <a:r>
                        <a:rPr lang="nb-NO" b="1" dirty="0" smtClean="0"/>
                        <a:t> kr </a:t>
                      </a:r>
                      <a:r>
                        <a:rPr lang="nb-NO" dirty="0" smtClean="0"/>
                        <a:t>– 18 500 000 kr =  17 636 000 kr =  </a:t>
                      </a:r>
                      <a:r>
                        <a:rPr lang="nb-NO" b="1" dirty="0" smtClean="0"/>
                        <a:t>11,7%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12,9%     </a:t>
                      </a:r>
                      <a:r>
                        <a:rPr lang="nb-NO" dirty="0" smtClean="0"/>
                        <a:t>(23,9%)</a:t>
                      </a:r>
                      <a:endParaRPr lang="nb-NO" b="1" i="1" u="sng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16,1%     </a:t>
                      </a:r>
                      <a:r>
                        <a:rPr lang="nb-NO" dirty="0" smtClean="0"/>
                        <a:t>(28,0%)</a:t>
                      </a:r>
                      <a:endParaRPr lang="nb-NO" b="1" i="1" u="sng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20,0%     </a:t>
                      </a:r>
                      <a:r>
                        <a:rPr lang="nb-NO" dirty="0" smtClean="0"/>
                        <a:t>(31,3%)</a:t>
                      </a:r>
                      <a:endParaRPr lang="nb-NO" b="1" i="1" u="sng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i="1" u="none" dirty="0" smtClean="0">
                          <a:solidFill>
                            <a:srgbClr val="FF0000"/>
                          </a:solidFill>
                        </a:rPr>
                        <a:t>                                                                     2015: Mål = 20,0%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b="1" i="1" u="sng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Rett pil 3"/>
          <p:cNvCxnSpPr/>
          <p:nvPr/>
        </p:nvCxnSpPr>
        <p:spPr>
          <a:xfrm flipH="1">
            <a:off x="3347864" y="2276872"/>
            <a:ext cx="1440160" cy="17281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4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Premier per starthest per rase</a:t>
            </a:r>
            <a:endParaRPr lang="nb-NO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2981334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02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2. Sportsutvikling</a:t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endParaRPr lang="nb-NO" dirty="0" smtClean="0"/>
          </a:p>
        </p:txBody>
      </p:sp>
      <p:sp>
        <p:nvSpPr>
          <p:cNvPr id="68610" name="Plassholder for innhold 2"/>
          <p:cNvSpPr>
            <a:spLocks noGrp="1"/>
          </p:cNvSpPr>
          <p:nvPr>
            <p:ph idx="4294967295"/>
          </p:nvPr>
        </p:nvSpPr>
        <p:spPr/>
        <p:txBody>
          <a:bodyPr>
            <a:normAutofit fontScale="70000" lnSpcReduction="20000"/>
          </a:bodyPr>
          <a:lstStyle/>
          <a:p>
            <a:pPr marL="0" indent="0" eaLnBrk="1" hangingPunct="1">
              <a:buNone/>
            </a:pPr>
            <a:r>
              <a:rPr lang="nb-NO" sz="4400" dirty="0" smtClean="0"/>
              <a:t>Administrasjon</a:t>
            </a:r>
          </a:p>
          <a:p>
            <a:pPr eaLnBrk="1" hangingPunct="1"/>
            <a:r>
              <a:rPr lang="nb-NO" sz="4400" dirty="0" smtClean="0"/>
              <a:t>Premiematrisen</a:t>
            </a:r>
          </a:p>
          <a:p>
            <a:pPr eaLnBrk="1" hangingPunct="1"/>
            <a:r>
              <a:rPr lang="nb-NO" sz="4400" dirty="0" smtClean="0"/>
              <a:t>Felles løpsutskrivning</a:t>
            </a:r>
          </a:p>
          <a:p>
            <a:pPr marL="0" indent="0" eaLnBrk="1" hangingPunct="1">
              <a:buNone/>
            </a:pPr>
            <a:endParaRPr lang="nb-NO" sz="4400" dirty="0" smtClean="0"/>
          </a:p>
          <a:p>
            <a:pPr marL="0" indent="0" eaLnBrk="1" hangingPunct="1">
              <a:buNone/>
            </a:pPr>
            <a:r>
              <a:rPr lang="nb-NO" sz="4400" dirty="0" smtClean="0"/>
              <a:t>Sport, s</a:t>
            </a:r>
            <a:r>
              <a:rPr lang="nb-NO" sz="4400" dirty="0" smtClean="0"/>
              <a:t>pesielle satsinger</a:t>
            </a:r>
          </a:p>
          <a:p>
            <a:pPr lvl="1" eaLnBrk="1" hangingPunct="1"/>
            <a:r>
              <a:rPr lang="nb-NO" sz="4000" dirty="0" smtClean="0"/>
              <a:t>5-års sesongen</a:t>
            </a:r>
          </a:p>
          <a:p>
            <a:pPr lvl="2" eaLnBrk="1" hangingPunct="1"/>
            <a:r>
              <a:rPr lang="nb-NO" sz="3600" dirty="0" smtClean="0"/>
              <a:t>Kaldblods</a:t>
            </a:r>
          </a:p>
          <a:p>
            <a:pPr lvl="2" eaLnBrk="1" hangingPunct="1"/>
            <a:r>
              <a:rPr lang="nb-NO" sz="3600" dirty="0" smtClean="0"/>
              <a:t>varmblods</a:t>
            </a:r>
          </a:p>
          <a:p>
            <a:pPr lvl="1" eaLnBrk="1" hangingPunct="1"/>
            <a:r>
              <a:rPr lang="nb-NO" sz="4000" dirty="0" smtClean="0"/>
              <a:t>Yngre hopper</a:t>
            </a:r>
          </a:p>
          <a:p>
            <a:pPr lvl="2" eaLnBrk="1" hangingPunct="1"/>
            <a:r>
              <a:rPr lang="nb-NO" sz="3600" dirty="0" smtClean="0"/>
              <a:t>4-års Championat begge raser</a:t>
            </a:r>
            <a:endParaRPr lang="nb-NO" sz="3600" dirty="0" smtClean="0"/>
          </a:p>
        </p:txBody>
      </p:sp>
    </p:spTree>
    <p:extLst>
      <p:ext uri="{BB962C8B-B14F-4D97-AF65-F5344CB8AC3E}">
        <p14:creationId xmlns:p14="http://schemas.microsoft.com/office/powerpoint/2010/main" val="13731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/>
              <a:t>3. Opplevelser</a:t>
            </a:r>
            <a:r>
              <a:rPr lang="nb-NO" sz="4000" dirty="0" smtClean="0"/>
              <a:t/>
            </a:r>
            <a:br>
              <a:rPr lang="nb-NO" sz="4000" dirty="0" smtClean="0"/>
            </a:br>
            <a:endParaRPr lang="nb-NO" sz="4000" dirty="0" smtClean="0"/>
          </a:p>
        </p:txBody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Kultur </a:t>
            </a:r>
          </a:p>
          <a:p>
            <a:pPr lvl="1"/>
            <a:r>
              <a:rPr lang="nb-NO" dirty="0" smtClean="0"/>
              <a:t>Hvordan omtaler vi hverandre?</a:t>
            </a:r>
          </a:p>
          <a:p>
            <a:pPr lvl="1"/>
            <a:r>
              <a:rPr lang="nb-NO" dirty="0" smtClean="0"/>
              <a:t>Hvordan tar vi imot nye personer?</a:t>
            </a:r>
          </a:p>
          <a:p>
            <a:r>
              <a:rPr lang="nb-NO" dirty="0" smtClean="0"/>
              <a:t>Greier vi å lage samlingspunkter?</a:t>
            </a:r>
          </a:p>
          <a:p>
            <a:pPr lvl="1"/>
            <a:r>
              <a:rPr lang="nb-NO" dirty="0" smtClean="0"/>
              <a:t>Fellestrening og sosiale møteplasser, fellesstaller</a:t>
            </a:r>
          </a:p>
          <a:p>
            <a:r>
              <a:rPr lang="nb-NO" dirty="0" smtClean="0"/>
              <a:t>Skoleverket</a:t>
            </a:r>
          </a:p>
          <a:p>
            <a:r>
              <a:rPr lang="nb-NO" dirty="0" smtClean="0"/>
              <a:t>Annen rekruttering</a:t>
            </a:r>
          </a:p>
          <a:p>
            <a:r>
              <a:rPr lang="nb-NO" dirty="0" smtClean="0"/>
              <a:t>Åpen og ”skjult” markedsføring</a:t>
            </a:r>
          </a:p>
        </p:txBody>
      </p:sp>
      <p:pic>
        <p:nvPicPr>
          <p:cNvPr id="4" name="Plassholder for innhold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765175"/>
            <a:ext cx="7416800" cy="608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3. Opplevelser ……..</a:t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68610" name="Plassholder for innhold 2"/>
          <p:cNvSpPr>
            <a:spLocks noGrp="1"/>
          </p:cNvSpPr>
          <p:nvPr>
            <p:ph idx="4294967295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nb-NO" sz="4400" dirty="0"/>
              <a:t>Klasseløpshelgen</a:t>
            </a:r>
          </a:p>
          <a:p>
            <a:pPr eaLnBrk="1" hangingPunct="1"/>
            <a:r>
              <a:rPr lang="nb-NO" sz="4400" dirty="0" smtClean="0"/>
              <a:t>Oslo Grand Prix</a:t>
            </a:r>
          </a:p>
          <a:p>
            <a:pPr eaLnBrk="1" hangingPunct="1"/>
            <a:r>
              <a:rPr lang="nb-NO" sz="4400" dirty="0" smtClean="0"/>
              <a:t>Påsketravet på Klosterskogen</a:t>
            </a:r>
          </a:p>
          <a:p>
            <a:pPr eaLnBrk="1" hangingPunct="1"/>
            <a:r>
              <a:rPr lang="nb-NO" sz="4400" dirty="0" smtClean="0"/>
              <a:t>Jarlsberguken</a:t>
            </a:r>
          </a:p>
          <a:p>
            <a:pPr eaLnBrk="1" hangingPunct="1"/>
            <a:r>
              <a:rPr lang="nb-NO" sz="4400" dirty="0" smtClean="0"/>
              <a:t>NM for kaldblods på Sørlandet</a:t>
            </a:r>
          </a:p>
          <a:p>
            <a:pPr eaLnBrk="1" hangingPunct="1"/>
            <a:r>
              <a:rPr lang="nb-NO" sz="4400" dirty="0" smtClean="0"/>
              <a:t>Midtsommertravet på Leangen</a:t>
            </a:r>
          </a:p>
          <a:p>
            <a:pPr eaLnBrk="1" hangingPunct="1"/>
            <a:r>
              <a:rPr lang="nb-NO" sz="4400" dirty="0" smtClean="0"/>
              <a:t>NM for varmblods på Biri</a:t>
            </a:r>
          </a:p>
          <a:p>
            <a:pPr eaLnBrk="1" hangingPunct="1"/>
            <a:r>
              <a:rPr lang="nb-NO" sz="4400" dirty="0" smtClean="0"/>
              <a:t>Og………..</a:t>
            </a:r>
            <a:endParaRPr lang="nb-NO" sz="4400" dirty="0" smtClean="0"/>
          </a:p>
        </p:txBody>
      </p:sp>
    </p:spTree>
    <p:extLst>
      <p:ext uri="{BB962C8B-B14F-4D97-AF65-F5344CB8AC3E}">
        <p14:creationId xmlns:p14="http://schemas.microsoft.com/office/powerpoint/2010/main" val="15228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4. Rekruttering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68610" name="Plassholder for innhol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b-NO" sz="4400" dirty="0" err="1" smtClean="0"/>
              <a:t>Folkehesten</a:t>
            </a:r>
            <a:endParaRPr lang="nb-NO" sz="4400" dirty="0"/>
          </a:p>
          <a:p>
            <a:pPr eaLnBrk="1" hangingPunct="1"/>
            <a:endParaRPr lang="nb-NO" sz="4400" dirty="0" smtClean="0"/>
          </a:p>
          <a:p>
            <a:pPr eaLnBrk="1" hangingPunct="1"/>
            <a:endParaRPr lang="nb-NO" sz="4400" dirty="0" smtClean="0"/>
          </a:p>
        </p:txBody>
      </p:sp>
    </p:spTree>
    <p:extLst>
      <p:ext uri="{BB962C8B-B14F-4D97-AF65-F5344CB8AC3E}">
        <p14:creationId xmlns:p14="http://schemas.microsoft.com/office/powerpoint/2010/main" val="13585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6563" name="Plassholder for innhold 8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000500" y="3543141"/>
            <a:ext cx="1143000" cy="640080"/>
          </a:xfrm>
        </p:spPr>
      </p:pic>
      <p:sp>
        <p:nvSpPr>
          <p:cNvPr id="7" name="Rektangel 6"/>
          <p:cNvSpPr/>
          <p:nvPr/>
        </p:nvSpPr>
        <p:spPr>
          <a:xfrm>
            <a:off x="4211638" y="3357563"/>
            <a:ext cx="792162" cy="935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pic>
        <p:nvPicPr>
          <p:cNvPr id="66564" name="Plassholder for innhold 8"/>
          <p:cNvPicPr>
            <a:picLocks noChangeAspect="1"/>
          </p:cNvPicPr>
          <p:nvPr/>
        </p:nvPicPr>
        <p:blipFill>
          <a:blip r:embed="rId3"/>
          <a:srcRect r="21332"/>
          <a:stretch>
            <a:fillRect/>
          </a:stretch>
        </p:blipFill>
        <p:spPr bwMode="auto">
          <a:xfrm>
            <a:off x="2124075" y="3492500"/>
            <a:ext cx="11239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Bilde 10"/>
          <p:cNvPicPr>
            <a:picLocks noChangeAspect="1"/>
          </p:cNvPicPr>
          <p:nvPr/>
        </p:nvPicPr>
        <p:blipFill>
          <a:blip r:embed="rId4"/>
          <a:srcRect r="28870" b="23747"/>
          <a:stretch>
            <a:fillRect/>
          </a:stretch>
        </p:blipFill>
        <p:spPr bwMode="auto">
          <a:xfrm>
            <a:off x="1673225" y="4081463"/>
            <a:ext cx="4065588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6" name="Picture 3"/>
          <p:cNvPicPr>
            <a:picLocks noChangeAspect="1" noChangeArrowheads="1"/>
          </p:cNvPicPr>
          <p:nvPr/>
        </p:nvPicPr>
        <p:blipFill>
          <a:blip r:embed="rId5"/>
          <a:srcRect l="3345" t="-409" r="8795" b="409"/>
          <a:stretch>
            <a:fillRect/>
          </a:stretch>
        </p:blipFill>
        <p:spPr bwMode="auto">
          <a:xfrm>
            <a:off x="-323850" y="-53975"/>
            <a:ext cx="10174288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30781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4. Rekruttering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68610" name="Plassholder for innhold 2"/>
          <p:cNvSpPr>
            <a:spLocks noGrp="1"/>
          </p:cNvSpPr>
          <p:nvPr>
            <p:ph idx="4294967295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nb-NO" sz="4400" dirty="0" err="1" smtClean="0"/>
              <a:t>Folkehesten</a:t>
            </a:r>
            <a:endParaRPr lang="nb-NO" sz="4400" dirty="0" smtClean="0"/>
          </a:p>
          <a:p>
            <a:pPr lvl="1" eaLnBrk="1" hangingPunct="1"/>
            <a:r>
              <a:rPr lang="nb-NO" sz="4000" dirty="0" smtClean="0"/>
              <a:t>¾ av eierne (5.000 pr. år) er ikke medlem av </a:t>
            </a:r>
            <a:r>
              <a:rPr lang="nb-NO" sz="4000" dirty="0" err="1" smtClean="0"/>
              <a:t>travlag</a:t>
            </a:r>
            <a:endParaRPr lang="nb-NO" sz="4000" dirty="0" smtClean="0"/>
          </a:p>
          <a:p>
            <a:pPr lvl="1" eaLnBrk="1" hangingPunct="1"/>
            <a:r>
              <a:rPr lang="nb-NO" sz="4000" dirty="0" smtClean="0"/>
              <a:t>40% fikk info om konsept via bekjente</a:t>
            </a:r>
          </a:p>
          <a:p>
            <a:pPr lvl="1" eaLnBrk="1" hangingPunct="1"/>
            <a:r>
              <a:rPr lang="nb-NO" sz="4000" dirty="0" smtClean="0"/>
              <a:t>Media omtale verd mer enn 10 mill.kr.</a:t>
            </a:r>
            <a:endParaRPr lang="nb-NO" sz="4000" dirty="0" smtClean="0"/>
          </a:p>
          <a:p>
            <a:pPr eaLnBrk="1" hangingPunct="1"/>
            <a:r>
              <a:rPr lang="nb-NO" sz="4400" dirty="0" smtClean="0"/>
              <a:t>hesteeiere.no</a:t>
            </a:r>
          </a:p>
          <a:p>
            <a:pPr lvl="1" eaLnBrk="1" hangingPunct="1"/>
            <a:r>
              <a:rPr lang="nb-NO" sz="4000" dirty="0" smtClean="0"/>
              <a:t>70% (286) rekruttert via </a:t>
            </a:r>
            <a:r>
              <a:rPr lang="nb-NO" sz="4000" dirty="0" err="1" smtClean="0"/>
              <a:t>Folkehesten</a:t>
            </a:r>
            <a:endParaRPr lang="nb-NO" sz="4000" dirty="0" smtClean="0"/>
          </a:p>
          <a:p>
            <a:pPr eaLnBrk="1" hangingPunct="1"/>
            <a:r>
              <a:rPr lang="nb-NO" sz="4400" dirty="0" smtClean="0"/>
              <a:t>Ponniskoler, Sørlandet og Forus</a:t>
            </a:r>
          </a:p>
          <a:p>
            <a:pPr eaLnBrk="1" hangingPunct="1"/>
            <a:r>
              <a:rPr lang="nb-NO" sz="4400" dirty="0" smtClean="0"/>
              <a:t>«Til Start»</a:t>
            </a:r>
            <a:endParaRPr lang="nb-NO" sz="4400" dirty="0" smtClean="0"/>
          </a:p>
          <a:p>
            <a:pPr eaLnBrk="1" hangingPunct="1"/>
            <a:endParaRPr lang="nb-NO" sz="4400" dirty="0" smtClean="0"/>
          </a:p>
        </p:txBody>
      </p:sp>
    </p:spTree>
    <p:extLst>
      <p:ext uri="{BB962C8B-B14F-4D97-AF65-F5344CB8AC3E}">
        <p14:creationId xmlns:p14="http://schemas.microsoft.com/office/powerpoint/2010/main" val="165080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tel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nb-NO" dirty="0"/>
              <a:t/>
            </a:r>
            <a:br>
              <a:rPr lang="nb-NO" dirty="0"/>
            </a:br>
            <a:r>
              <a:rPr lang="nb-NO" dirty="0"/>
              <a:t>5. Øke kvaliteten og kvantitet i</a:t>
            </a:r>
            <a:br>
              <a:rPr lang="nb-NO" dirty="0"/>
            </a:br>
            <a:r>
              <a:rPr lang="nb-NO" dirty="0"/>
              <a:t> avlsarbeidet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68610" name="Plassholder for innhol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b-NO" sz="4400" dirty="0" smtClean="0"/>
              <a:t>Utnevnelse av Eliteavlshopper</a:t>
            </a:r>
          </a:p>
          <a:p>
            <a:pPr eaLnBrk="1" hangingPunct="1"/>
            <a:r>
              <a:rPr lang="nb-NO" sz="4400" dirty="0" smtClean="0"/>
              <a:t>Positiv utvikling av auksjoner</a:t>
            </a:r>
          </a:p>
          <a:p>
            <a:pPr eaLnBrk="1" hangingPunct="1"/>
            <a:r>
              <a:rPr lang="nb-NO" sz="4400" dirty="0" smtClean="0"/>
              <a:t>Samarbeid NHS, RKB, NMBU og DNT</a:t>
            </a:r>
            <a:endParaRPr lang="nb-NO" sz="4400" dirty="0" smtClean="0"/>
          </a:p>
        </p:txBody>
      </p:sp>
    </p:spTree>
    <p:extLst>
      <p:ext uri="{BB962C8B-B14F-4D97-AF65-F5344CB8AC3E}">
        <p14:creationId xmlns:p14="http://schemas.microsoft.com/office/powerpoint/2010/main" val="272160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363272" cy="1252728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Oppdretterpremier </a:t>
            </a:r>
            <a:r>
              <a:rPr lang="nb-NO" dirty="0"/>
              <a:t>N</a:t>
            </a:r>
            <a:r>
              <a:rPr lang="nb-NO" dirty="0" smtClean="0"/>
              <a:t>orge vs. utland</a:t>
            </a:r>
            <a:endParaRPr lang="nb-NO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8673970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95000"/>
                  </a:prstClr>
                </a:solidFill>
              </a:rPr>
              <a:pPr/>
              <a:t>17</a:t>
            </a:fld>
            <a:endParaRPr lang="nb-NO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65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Fødselstall kaldblods </a:t>
            </a:r>
            <a:r>
              <a:rPr lang="nb-NO" dirty="0" smtClean="0"/>
              <a:t>vs. </a:t>
            </a:r>
            <a:r>
              <a:rPr lang="nb-NO" dirty="0"/>
              <a:t>varmblods</a:t>
            </a: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662989"/>
              </p:ext>
            </p:extLst>
          </p:nvPr>
        </p:nvGraphicFramePr>
        <p:xfrm>
          <a:off x="323528" y="1196752"/>
          <a:ext cx="8373616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15D0-28E0-44EE-9C2D-F63B268CAC5F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57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1403648" y="260648"/>
            <a:ext cx="60134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</a:pPr>
            <a:r>
              <a:rPr lang="sv-SE" sz="2800" b="1" dirty="0" smtClean="0">
                <a:solidFill>
                  <a:prstClr val="black"/>
                </a:solidFill>
                <a:latin typeface="Calibri"/>
              </a:rPr>
              <a:t>Registrerte føll 2007-2013</a:t>
            </a:r>
            <a:endParaRPr lang="sv-SE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3986" y="908720"/>
            <a:ext cx="819247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  <a:latin typeface="Calibri"/>
              </a:rPr>
              <a:t>År	Varmbl		Kallbl		Totalt		Eurpa Vbl	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  <a:latin typeface="Calibri"/>
              </a:rPr>
              <a:t>2003	738		856		1594	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  <a:latin typeface="Calibri"/>
              </a:rPr>
              <a:t>2004	698		825		1523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  <a:latin typeface="Calibri"/>
              </a:rPr>
              <a:t>2005	743		805		1548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  <a:latin typeface="Calibri"/>
              </a:rPr>
              <a:t>2006	791		840		1631</a:t>
            </a:r>
            <a:endParaRPr lang="sv-SE" sz="2000" dirty="0">
              <a:solidFill>
                <a:prstClr val="black"/>
              </a:solidFill>
              <a:latin typeface="Calibri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lain" startAt="2007"/>
            </a:pPr>
            <a:r>
              <a:rPr lang="sv-SE" sz="2000" dirty="0" smtClean="0">
                <a:solidFill>
                  <a:prstClr val="black"/>
                </a:solidFill>
                <a:latin typeface="Calibri"/>
              </a:rPr>
              <a:t> 	865		908		1773		25 509	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lain" startAt="2008"/>
            </a:pPr>
            <a:r>
              <a:rPr lang="sv-SE" sz="2000" dirty="0" smtClean="0">
                <a:solidFill>
                  <a:prstClr val="black"/>
                </a:solidFill>
                <a:latin typeface="Calibri"/>
              </a:rPr>
              <a:t> 	844		935		1779		25 102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  <a:latin typeface="Calibri"/>
              </a:rPr>
              <a:t>2009	816		830		1646		24 696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  <a:latin typeface="Calibri"/>
              </a:rPr>
              <a:t>2010	696		795		1491		23 351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  <a:latin typeface="Calibri"/>
              </a:rPr>
              <a:t>2011	702		806		1508		23 990	</a:t>
            </a:r>
            <a:endParaRPr lang="sv-SE" sz="2000" dirty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  <a:latin typeface="Calibri"/>
              </a:rPr>
              <a:t>2012	633		731		1364		23 261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  <a:latin typeface="Calibri"/>
              </a:rPr>
              <a:t>2013	589		654		1243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sv-SE" sz="2000" dirty="0" smtClean="0">
              <a:solidFill>
                <a:prstClr val="black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sv-SE" sz="20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6524624"/>
            <a:ext cx="9144000" cy="719"/>
          </a:xfrm>
          <a:prstGeom prst="line">
            <a:avLst/>
          </a:prstGeom>
          <a:noFill/>
          <a:ln w="38100">
            <a:solidFill>
              <a:srgbClr val="18046C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741121"/>
            <a:ext cx="936104" cy="85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994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119094" y="116632"/>
            <a:ext cx="21089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</a:pPr>
            <a:r>
              <a:rPr lang="sv-SE" sz="2000" b="1" dirty="0" smtClean="0">
                <a:solidFill>
                  <a:prstClr val="black"/>
                </a:solidFill>
                <a:latin typeface="Calibri" pitchFamily="34" charset="0"/>
              </a:rPr>
              <a:t>Betäckningssiffror</a:t>
            </a:r>
            <a:endParaRPr lang="sv-SE" sz="2000" b="1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1438" y="606162"/>
            <a:ext cx="9397106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sv-SE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	NO-kbl	SV-kbl	NO-Vbl	SV-Vbl	DK	FI	FR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sv-SE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sv-SE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2003	1236		1124				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sv-SE" sz="1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sv-SE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2004	1221		1120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sv-SE" sz="1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sv-SE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2005	1217	614	1119	4449	1176	2700	15981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sv-SE" sz="1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sv-SE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2006	1214	781	1216	4703	1311	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sv-SE" sz="1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sv-SE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2007	1311	684	1267	4920	1462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sv-SE" sz="1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sv-SE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2008	1362	650	1258	5023	1328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sv-SE" sz="1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sv-SE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2009	1210	561	1178	4414	1083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sv-SE" sz="1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sv-SE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2010	1172	597	1103	4925	936	2550	16585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sv-SE" sz="1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sv-SE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2011	1067	579	949	4542	878	2250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sv-SE" sz="1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sv-SE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2012	943	622	910	4195	770	2017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sv-SE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sv-SE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2013	867(888)	571	737(815)	3 851	700	1815(?)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sv-SE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6453188"/>
            <a:ext cx="9144000" cy="0"/>
          </a:xfrm>
          <a:prstGeom prst="line">
            <a:avLst/>
          </a:prstGeom>
          <a:noFill/>
          <a:ln w="38100">
            <a:solidFill>
              <a:srgbClr val="18046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651" y="5516363"/>
            <a:ext cx="1181829" cy="108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34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6. Kompetanseutvikling</a:t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68610" name="Plassholder for innhold 2"/>
          <p:cNvSpPr>
            <a:spLocks noGrp="1"/>
          </p:cNvSpPr>
          <p:nvPr>
            <p:ph idx="4294967295"/>
          </p:nvPr>
        </p:nvSpPr>
        <p:spPr/>
        <p:txBody>
          <a:bodyPr>
            <a:normAutofit fontScale="92500" lnSpcReduction="20000"/>
          </a:bodyPr>
          <a:lstStyle/>
          <a:p>
            <a:pPr marL="0" indent="0" eaLnBrk="1" hangingPunct="1">
              <a:buNone/>
            </a:pPr>
            <a:r>
              <a:rPr lang="nb-NO" sz="4400" dirty="0" smtClean="0"/>
              <a:t>Oppdrettere</a:t>
            </a:r>
          </a:p>
          <a:p>
            <a:pPr lvl="1" eaLnBrk="1" hangingPunct="1"/>
            <a:r>
              <a:rPr lang="nb-NO" sz="4000" dirty="0" smtClean="0"/>
              <a:t>Oppdretterseminar</a:t>
            </a:r>
          </a:p>
          <a:p>
            <a:pPr lvl="1" eaLnBrk="1" hangingPunct="1"/>
            <a:r>
              <a:rPr lang="nb-NO" sz="4000" dirty="0" smtClean="0"/>
              <a:t>Studieturer</a:t>
            </a:r>
          </a:p>
          <a:p>
            <a:pPr lvl="1" eaLnBrk="1" hangingPunct="1"/>
            <a:r>
              <a:rPr lang="nb-NO" sz="4000" dirty="0" err="1" smtClean="0"/>
              <a:t>Facebook</a:t>
            </a:r>
            <a:endParaRPr lang="nb-NO" sz="4000" dirty="0" smtClean="0"/>
          </a:p>
          <a:p>
            <a:pPr eaLnBrk="1" hangingPunct="1"/>
            <a:r>
              <a:rPr lang="nb-NO" sz="4400" dirty="0" smtClean="0"/>
              <a:t>Trenerutdanning</a:t>
            </a:r>
          </a:p>
          <a:p>
            <a:pPr eaLnBrk="1" hangingPunct="1"/>
            <a:r>
              <a:rPr lang="nb-NO" sz="4400" dirty="0" smtClean="0"/>
              <a:t>Hestelinjer på vgs.</a:t>
            </a:r>
            <a:endParaRPr lang="nb-NO" sz="4400" dirty="0" smtClean="0"/>
          </a:p>
          <a:p>
            <a:pPr eaLnBrk="1" hangingPunct="1"/>
            <a:r>
              <a:rPr lang="nb-NO" sz="4400" dirty="0" smtClean="0"/>
              <a:t>Funksjonærutdanning</a:t>
            </a:r>
          </a:p>
          <a:p>
            <a:pPr eaLnBrk="1" hangingPunct="1"/>
            <a:endParaRPr lang="nb-NO" sz="4400" dirty="0" smtClean="0"/>
          </a:p>
        </p:txBody>
      </p:sp>
    </p:spTree>
    <p:extLst>
      <p:ext uri="{BB962C8B-B14F-4D97-AF65-F5344CB8AC3E}">
        <p14:creationId xmlns:p14="http://schemas.microsoft.com/office/powerpoint/2010/main" val="350627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7. Ren sport</a:t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68610" name="Plassholder for innhol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b-NO" sz="4400" dirty="0" smtClean="0"/>
              <a:t>Stort fokus</a:t>
            </a:r>
          </a:p>
          <a:p>
            <a:pPr eaLnBrk="1" hangingPunct="1"/>
            <a:r>
              <a:rPr lang="nb-NO" sz="4400" dirty="0" smtClean="0"/>
              <a:t>Ny sjefsveterinær</a:t>
            </a:r>
          </a:p>
          <a:p>
            <a:pPr eaLnBrk="1" hangingPunct="1"/>
            <a:r>
              <a:rPr lang="nb-NO" sz="4400" dirty="0" smtClean="0"/>
              <a:t>Felles nordisk fokus og samarbeid</a:t>
            </a:r>
          </a:p>
          <a:p>
            <a:pPr eaLnBrk="1" hangingPunct="1"/>
            <a:endParaRPr lang="nb-NO" sz="4400" dirty="0" smtClean="0"/>
          </a:p>
        </p:txBody>
      </p:sp>
    </p:spTree>
    <p:extLst>
      <p:ext uri="{BB962C8B-B14F-4D97-AF65-F5344CB8AC3E}">
        <p14:creationId xmlns:p14="http://schemas.microsoft.com/office/powerpoint/2010/main" val="28340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Avslutning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68610" name="Plassholder for innhol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nb-NO" sz="4400" dirty="0" smtClean="0"/>
              <a:t>Takk for oppmerksomheten</a:t>
            </a:r>
            <a:endParaRPr lang="nb-NO" sz="4400" dirty="0" smtClean="0"/>
          </a:p>
          <a:p>
            <a:pPr eaLnBrk="1" hangingPunct="1"/>
            <a:endParaRPr lang="nb-NO" sz="4400" dirty="0" smtClean="0"/>
          </a:p>
        </p:txBody>
      </p:sp>
    </p:spTree>
    <p:extLst>
      <p:ext uri="{BB962C8B-B14F-4D97-AF65-F5344CB8AC3E}">
        <p14:creationId xmlns:p14="http://schemas.microsoft.com/office/powerpoint/2010/main" val="393245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av">
  <a:themeElements>
    <a:clrScheme name="Hav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Hav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Hav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v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v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v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v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v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v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v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4001</TotalTime>
  <Words>466</Words>
  <Application>Microsoft Office PowerPoint</Application>
  <PresentationFormat>Skjermfremvisning (4:3)</PresentationFormat>
  <Paragraphs>181</Paragraphs>
  <Slides>23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9</vt:i4>
      </vt:variant>
      <vt:variant>
        <vt:lpstr>Lysbildetitler</vt:lpstr>
      </vt:variant>
      <vt:variant>
        <vt:i4>23</vt:i4>
      </vt:variant>
    </vt:vector>
  </HeadingPairs>
  <TitlesOfParts>
    <vt:vector size="32" baseType="lpstr">
      <vt:lpstr>Office-tema</vt:lpstr>
      <vt:lpstr>Hav</vt:lpstr>
      <vt:lpstr>1_Office-tema</vt:lpstr>
      <vt:lpstr>2_Office-tema</vt:lpstr>
      <vt:lpstr>3_Office-tema</vt:lpstr>
      <vt:lpstr>4_Office-tema</vt:lpstr>
      <vt:lpstr>5_Office-tema</vt:lpstr>
      <vt:lpstr>6_Office-tema</vt:lpstr>
      <vt:lpstr>Modul</vt:lpstr>
      <vt:lpstr>Sven-Tore Jacobsen DNT</vt:lpstr>
      <vt:lpstr>Utfordringene </vt:lpstr>
      <vt:lpstr>6.2. Sport og avl </vt:lpstr>
      <vt:lpstr>Kjenner du? </vt:lpstr>
      <vt:lpstr>Hovedområder </vt:lpstr>
      <vt:lpstr> 1. Styrke økonomisk inntjening og forutsigbarhet </vt:lpstr>
      <vt:lpstr>Utvikling premier i norsk travsport</vt:lpstr>
      <vt:lpstr>Innkjørt i varmblodsløp forbeholdt  kun for norskfødte hester</vt:lpstr>
      <vt:lpstr>Premier per starthest per rase</vt:lpstr>
      <vt:lpstr> 2. Sportsutvikling  </vt:lpstr>
      <vt:lpstr>3. Opplevelser </vt:lpstr>
      <vt:lpstr>3. Opplevelser …….. </vt:lpstr>
      <vt:lpstr>4. Rekruttering </vt:lpstr>
      <vt:lpstr>PowerPoint-presentasjon</vt:lpstr>
      <vt:lpstr>4. Rekruttering </vt:lpstr>
      <vt:lpstr> 5. Øke kvaliteten og kvantitet i  avlsarbeidet </vt:lpstr>
      <vt:lpstr>Oppdretterpremier Norge vs. utland</vt:lpstr>
      <vt:lpstr>Fødselstall kaldblods vs. varmblods</vt:lpstr>
      <vt:lpstr>PowerPoint-presentasjon</vt:lpstr>
      <vt:lpstr>PowerPoint-presentasjon</vt:lpstr>
      <vt:lpstr>6. Kompetanseutvikling </vt:lpstr>
      <vt:lpstr>7. Ren sport </vt:lpstr>
      <vt:lpstr>Avslutning </vt:lpstr>
    </vt:vector>
  </TitlesOfParts>
  <Company>Norsk Rikstoto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dnt-oddj</dc:creator>
  <cp:lastModifiedBy>Sven-Tore Jacobsen</cp:lastModifiedBy>
  <cp:revision>122</cp:revision>
  <dcterms:created xsi:type="dcterms:W3CDTF">2010-01-15T14:22:23Z</dcterms:created>
  <dcterms:modified xsi:type="dcterms:W3CDTF">2014-04-26T14:01:14Z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0x0101009E5FC9D343D19E4EB195F544E6AEB202</vt:lpwstr>
  </property>
</Properties>
</file>